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0"/>
  </p:notesMasterIdLst>
  <p:sldIdLst>
    <p:sldId id="256" r:id="rId2"/>
    <p:sldId id="264" r:id="rId3"/>
    <p:sldId id="272" r:id="rId4"/>
    <p:sldId id="282" r:id="rId5"/>
    <p:sldId id="306" r:id="rId6"/>
    <p:sldId id="305" r:id="rId7"/>
    <p:sldId id="258" r:id="rId8"/>
    <p:sldId id="307" r:id="rId9"/>
  </p:sldIdLst>
  <p:sldSz cx="9144000" cy="5143500" type="screen16x9"/>
  <p:notesSz cx="6858000" cy="9144000"/>
  <p:embeddedFontLst>
    <p:embeddedFont>
      <p:font typeface="Montserrat" panose="02000505000000020004" pitchFamily="2" charset="0"/>
      <p:regular r:id="rId11"/>
    </p:embeddedFont>
    <p:embeddedFont>
      <p:font typeface="Montserrat ExtraBold" panose="020B0604020202020204" charset="0"/>
      <p:bold r:id="rId12"/>
      <p:boldItalic r:id="rId13"/>
    </p:embeddedFont>
    <p:embeddedFont>
      <p:font typeface="Montserrat ExtraLight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733AAC-24AC-4775-8CF6-58834012D6E6}">
  <a:tblStyle styleId="{A4733AAC-24AC-4775-8CF6-58834012D6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44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4082030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260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1949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7f9262ee2f_0_26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7f9262ee2f_0_26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5717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8028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89532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2436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f9262ee2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f9262ee2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4639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29" name="Google Shape;2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8" r:id="rId4"/>
    <p:sldLayoutId id="2147483660" r:id="rId5"/>
    <p:sldLayoutId id="2147483664" r:id="rId6"/>
    <p:sldLayoutId id="2147483668" r:id="rId7"/>
    <p:sldLayoutId id="214748367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252425" y="821035"/>
            <a:ext cx="4792200" cy="1258868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COVID-19 ANALYSIS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3031145" y="2024110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 smtClean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STEPS &amp; WORKFLOW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279995" y="199448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" name="Google Shape;164;p38"/>
          <p:cNvSpPr txBox="1">
            <a:spLocks/>
          </p:cNvSpPr>
          <p:nvPr/>
        </p:nvSpPr>
        <p:spPr>
          <a:xfrm>
            <a:off x="1845664" y="2912570"/>
            <a:ext cx="5605721" cy="464700"/>
          </a:xfrm>
          <a:prstGeom prst="rect">
            <a:avLst/>
          </a:prstGeom>
          <a:noFill/>
          <a:ln>
            <a:noFill/>
          </a:ln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1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sz="2200" b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ExtraLight"/>
                <a:ea typeface="Montserrat ExtraLight"/>
                <a:cs typeface="Montserrat ExtraLight"/>
                <a:sym typeface="Montserrat ExtraLight"/>
              </a:rPr>
              <a:t>PRESENTED BY: Seif El-</a:t>
            </a:r>
            <a:r>
              <a:rPr lang="en-GB" sz="2200" b="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ExtraLight"/>
                <a:ea typeface="Montserrat ExtraLight"/>
                <a:cs typeface="Montserrat ExtraLight"/>
                <a:sym typeface="Montserrat ExtraLight"/>
              </a:rPr>
              <a:t>Rabbat</a:t>
            </a:r>
            <a:endParaRPr lang="en-GB" sz="22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7" name="Google Shape;164;p38"/>
          <p:cNvSpPr txBox="1">
            <a:spLocks/>
          </p:cNvSpPr>
          <p:nvPr/>
        </p:nvSpPr>
        <p:spPr>
          <a:xfrm>
            <a:off x="1638141" y="3377270"/>
            <a:ext cx="6241263" cy="1485090"/>
          </a:xfrm>
          <a:prstGeom prst="rect">
            <a:avLst/>
          </a:prstGeom>
          <a:noFill/>
          <a:ln>
            <a:noFill/>
          </a:ln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1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sz="2200" b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ExtraLight"/>
                <a:ea typeface="Montserrat ExtraLight"/>
                <a:cs typeface="Montserrat ExtraLight"/>
                <a:sym typeface="Montserrat ExtraLight"/>
              </a:rPr>
              <a:t>DELIVERED TO: ENG. Amr Saleh</a:t>
            </a:r>
          </a:p>
          <a:p>
            <a:r>
              <a:rPr lang="en-GB" sz="2200" b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ExtraLight"/>
                <a:ea typeface="Montserrat ExtraLight"/>
                <a:cs typeface="Montserrat ExtraLight"/>
                <a:sym typeface="Montserrat ExtraLight"/>
              </a:rPr>
              <a:t>			ENG. Ahmed Reda</a:t>
            </a:r>
          </a:p>
          <a:p>
            <a:r>
              <a:rPr lang="en-GB" sz="2200" b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ExtraLight"/>
                <a:ea typeface="Montserrat ExtraLight"/>
                <a:cs typeface="Montserrat ExtraLight"/>
                <a:sym typeface="Montserrat ExtraLight"/>
              </a:rPr>
              <a:t>			 Eng. Mariam 	</a:t>
            </a:r>
          </a:p>
          <a:p>
            <a:endParaRPr lang="en-GB" sz="22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Exploring main parts of the project process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3567686" y="2764830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SOLVE</a:t>
            </a:r>
            <a:endParaRPr dirty="0"/>
          </a:p>
        </p:txBody>
      </p:sp>
      <p:sp>
        <p:nvSpPr>
          <p:cNvPr id="236" name="Google Shape;236;p46"/>
          <p:cNvSpPr txBox="1">
            <a:spLocks noGrp="1"/>
          </p:cNvSpPr>
          <p:nvPr>
            <p:ph type="subTitle" idx="1"/>
          </p:nvPr>
        </p:nvSpPr>
        <p:spPr>
          <a:xfrm>
            <a:off x="3533992" y="3452875"/>
            <a:ext cx="2181361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Solve complex technical problems as code problems and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" dirty="0" smtClean="0"/>
              <a:t>OS comptabilty issues</a:t>
            </a:r>
            <a:endParaRPr dirty="0"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VISUALIZE</a:t>
            </a:r>
            <a:endParaRPr dirty="0"/>
          </a:p>
        </p:txBody>
      </p:sp>
      <p:sp>
        <p:nvSpPr>
          <p:cNvPr id="238" name="Google Shape;238;p46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239958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 smtClean="0"/>
              <a:t>Visualize data and tackle the business </a:t>
            </a:r>
            <a:r>
              <a:rPr lang="en-GB" dirty="0" smtClean="0"/>
              <a:t>requirements </a:t>
            </a:r>
            <a:r>
              <a:rPr lang="en" dirty="0" smtClean="0"/>
              <a:t>to be presented to Global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Organizations.</a:t>
            </a:r>
            <a:endParaRPr dirty="0"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EXPLORE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Explore Business and Technical recuirments</a:t>
            </a:r>
            <a:endParaRPr dirty="0"/>
          </a:p>
        </p:txBody>
      </p:sp>
      <p:cxnSp>
        <p:nvCxnSpPr>
          <p:cNvPr id="241" name="Google Shape;241;p46"/>
          <p:cNvCxnSpPr/>
          <p:nvPr/>
        </p:nvCxnSpPr>
        <p:spPr>
          <a:xfrm>
            <a:off x="4333008" y="3388898"/>
            <a:ext cx="58332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6848885" y="3388898"/>
            <a:ext cx="52382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1812843" y="3388898"/>
            <a:ext cx="538207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44" name="Google Shape;244;p46"/>
          <p:cNvSpPr/>
          <p:nvPr/>
        </p:nvSpPr>
        <p:spPr>
          <a:xfrm>
            <a:off x="1739647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46"/>
          <p:cNvSpPr/>
          <p:nvPr/>
        </p:nvSpPr>
        <p:spPr>
          <a:xfrm>
            <a:off x="4234425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46"/>
          <p:cNvSpPr/>
          <p:nvPr/>
        </p:nvSpPr>
        <p:spPr>
          <a:xfrm>
            <a:off x="6719750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11924;p81"/>
          <p:cNvGrpSpPr/>
          <p:nvPr/>
        </p:nvGrpSpPr>
        <p:grpSpPr>
          <a:xfrm>
            <a:off x="6848885" y="2011727"/>
            <a:ext cx="426329" cy="430051"/>
            <a:chOff x="2611458" y="3816374"/>
            <a:chExt cx="426329" cy="332375"/>
          </a:xfrm>
        </p:grpSpPr>
        <p:sp>
          <p:nvSpPr>
            <p:cNvPr id="25" name="Google Shape;11925;p81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6" name="Google Shape;11926;p81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7" name="Google Shape;11927;p81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8" name="Google Shape;11928;p81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9" name="Google Shape;11929;p81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30" name="Google Shape;11930;p81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31" name="Google Shape;11931;p81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32" name="Google Shape;11932;p81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33" name="Google Shape;11933;p81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34" name="Google Shape;11934;p81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Google Shape;13949;p85"/>
          <p:cNvGrpSpPr/>
          <p:nvPr/>
        </p:nvGrpSpPr>
        <p:grpSpPr>
          <a:xfrm>
            <a:off x="1914826" y="2025489"/>
            <a:ext cx="400362" cy="407922"/>
            <a:chOff x="4667216" y="2915382"/>
            <a:chExt cx="320273" cy="318395"/>
          </a:xfrm>
        </p:grpSpPr>
        <p:sp>
          <p:nvSpPr>
            <p:cNvPr id="36" name="Google Shape;13950;p85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951;p85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952;p85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953;p85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11950;p81"/>
          <p:cNvGrpSpPr/>
          <p:nvPr/>
        </p:nvGrpSpPr>
        <p:grpSpPr>
          <a:xfrm>
            <a:off x="4399023" y="2011727"/>
            <a:ext cx="407416" cy="430050"/>
            <a:chOff x="3095745" y="3805393"/>
            <a:chExt cx="352840" cy="354717"/>
          </a:xfrm>
        </p:grpSpPr>
        <p:sp>
          <p:nvSpPr>
            <p:cNvPr id="41" name="Google Shape;11951;p81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952;p81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953;p81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954;p81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955;p81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956;p81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0"/>
      <p:bldP spid="236" grpId="0" build="p"/>
      <p:bldP spid="237" grpId="0"/>
      <p:bldP spid="238" grpId="0" build="p"/>
      <p:bldP spid="239" grpId="0"/>
      <p:bldP spid="240" grpId="0" build="p"/>
      <p:bldP spid="244" grpId="0" animBg="1"/>
      <p:bldP spid="245" grpId="0" animBg="1"/>
      <p:bldP spid="24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5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TIMELINE </a:t>
            </a: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STEPS COVERED </a:t>
            </a:r>
            <a:endParaRPr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56" name="Google Shape;1956;p54"/>
          <p:cNvCxnSpPr/>
          <p:nvPr/>
        </p:nvCxnSpPr>
        <p:spPr>
          <a:xfrm>
            <a:off x="1245300" y="2859300"/>
            <a:ext cx="6653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7" name="Google Shape;1957;p54"/>
          <p:cNvSpPr txBox="1">
            <a:spLocks noGrp="1"/>
          </p:cNvSpPr>
          <p:nvPr>
            <p:ph type="title" idx="4294967295"/>
          </p:nvPr>
        </p:nvSpPr>
        <p:spPr>
          <a:xfrm>
            <a:off x="1019361" y="2097688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solidFill>
                  <a:schemeClr val="lt1"/>
                </a:solidFill>
              </a:rPr>
              <a:t>STEP 1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58" name="Google Shape;1958;p54"/>
          <p:cNvSpPr txBox="1">
            <a:spLocks noGrp="1"/>
          </p:cNvSpPr>
          <p:nvPr>
            <p:ph type="subTitle" idx="4294967295"/>
          </p:nvPr>
        </p:nvSpPr>
        <p:spPr>
          <a:xfrm>
            <a:off x="1019364" y="3183038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>
                <a:solidFill>
                  <a:schemeClr val="lt1"/>
                </a:solidFill>
              </a:rPr>
              <a:t>Business</a:t>
            </a:r>
            <a:r>
              <a:rPr lang="en" sz="1400" dirty="0">
                <a:solidFill>
                  <a:schemeClr val="lt1"/>
                </a:solidFill>
              </a:rPr>
              <a:t> </a:t>
            </a:r>
            <a:r>
              <a:rPr lang="en" sz="1400" dirty="0" smtClean="0">
                <a:solidFill>
                  <a:schemeClr val="lt1"/>
                </a:solidFill>
              </a:rPr>
              <a:t>Insights</a:t>
            </a:r>
          </a:p>
        </p:txBody>
      </p:sp>
      <p:sp>
        <p:nvSpPr>
          <p:cNvPr id="1959" name="Google Shape;1959;p54"/>
          <p:cNvSpPr txBox="1">
            <a:spLocks noGrp="1"/>
          </p:cNvSpPr>
          <p:nvPr>
            <p:ph type="title" idx="4294967295"/>
          </p:nvPr>
        </p:nvSpPr>
        <p:spPr>
          <a:xfrm>
            <a:off x="4738561" y="2097688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1400" dirty="0"/>
              <a:t>STEP 3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0" name="Google Shape;1960;p54"/>
          <p:cNvSpPr txBox="1">
            <a:spLocks noGrp="1"/>
          </p:cNvSpPr>
          <p:nvPr>
            <p:ph type="subTitle" idx="4294967295"/>
          </p:nvPr>
        </p:nvSpPr>
        <p:spPr>
          <a:xfrm>
            <a:off x="4738564" y="3183038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 smtClean="0">
                <a:solidFill>
                  <a:schemeClr val="lt1"/>
                </a:solidFill>
              </a:rPr>
              <a:t>Problems &amp; how to solve them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1" name="Google Shape;1961;p54"/>
          <p:cNvSpPr txBox="1">
            <a:spLocks noGrp="1"/>
          </p:cNvSpPr>
          <p:nvPr>
            <p:ph type="subTitle" idx="4294967295"/>
          </p:nvPr>
        </p:nvSpPr>
        <p:spPr>
          <a:xfrm>
            <a:off x="2879789" y="1892972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>
                <a:solidFill>
                  <a:schemeClr val="lt1"/>
                </a:solidFill>
              </a:rPr>
              <a:t>Technical Insights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2" name="Google Shape;1962;p54"/>
          <p:cNvSpPr txBox="1">
            <a:spLocks noGrp="1"/>
          </p:cNvSpPr>
          <p:nvPr>
            <p:ph type="title" idx="4294967295"/>
          </p:nvPr>
        </p:nvSpPr>
        <p:spPr>
          <a:xfrm>
            <a:off x="2879786" y="3230845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1400" dirty="0"/>
              <a:t>STEP 2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3" name="Google Shape;1963;p54"/>
          <p:cNvSpPr txBox="1">
            <a:spLocks noGrp="1"/>
          </p:cNvSpPr>
          <p:nvPr>
            <p:ph type="subTitle" idx="4294967295"/>
          </p:nvPr>
        </p:nvSpPr>
        <p:spPr>
          <a:xfrm>
            <a:off x="6597339" y="1881059"/>
            <a:ext cx="1527300" cy="7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>
                <a:solidFill>
                  <a:schemeClr val="lt1"/>
                </a:solidFill>
              </a:rPr>
              <a:t>Making Visualizations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4" name="Google Shape;1964;p54"/>
          <p:cNvSpPr txBox="1">
            <a:spLocks noGrp="1"/>
          </p:cNvSpPr>
          <p:nvPr>
            <p:ph type="title" idx="4294967295"/>
          </p:nvPr>
        </p:nvSpPr>
        <p:spPr>
          <a:xfrm>
            <a:off x="6597336" y="3218932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1400" dirty="0"/>
              <a:t>STEP 4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5" name="Google Shape;1965;p54"/>
          <p:cNvSpPr/>
          <p:nvPr/>
        </p:nvSpPr>
        <p:spPr>
          <a:xfrm>
            <a:off x="1674250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54"/>
          <p:cNvSpPr/>
          <p:nvPr/>
        </p:nvSpPr>
        <p:spPr>
          <a:xfrm>
            <a:off x="3534675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54"/>
          <p:cNvSpPr/>
          <p:nvPr/>
        </p:nvSpPr>
        <p:spPr>
          <a:xfrm>
            <a:off x="5395100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54"/>
          <p:cNvSpPr/>
          <p:nvPr/>
        </p:nvSpPr>
        <p:spPr>
          <a:xfrm>
            <a:off x="7255525" y="2750550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69" name="Google Shape;1969;p5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" name="Google Shape;1958;p54"/>
          <p:cNvSpPr txBox="1">
            <a:spLocks/>
          </p:cNvSpPr>
          <p:nvPr/>
        </p:nvSpPr>
        <p:spPr>
          <a:xfrm>
            <a:off x="1019361" y="3183038"/>
            <a:ext cx="1527300" cy="7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Aft>
                <a:spcPts val="1600"/>
              </a:spcAft>
              <a:buFont typeface="Montserrat"/>
              <a:buNone/>
            </a:pPr>
            <a:r>
              <a:rPr lang="en" sz="1400" dirty="0" smtClean="0">
                <a:solidFill>
                  <a:schemeClr val="lt1"/>
                </a:solidFill>
              </a:rPr>
              <a:t>Business Insights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9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9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7" grpId="0"/>
      <p:bldP spid="1958" grpId="0" build="p"/>
      <p:bldP spid="1959" grpId="0"/>
      <p:bldP spid="1960" grpId="0" build="p"/>
      <p:bldP spid="1961" grpId="0" build="p"/>
      <p:bldP spid="1962" grpId="0"/>
      <p:bldP spid="1963" grpId="0" build="p"/>
      <p:bldP spid="1964" grpId="0"/>
      <p:bldP spid="1965" grpId="0" animBg="1"/>
      <p:bldP spid="1966" grpId="0" animBg="1"/>
      <p:bldP spid="1967" grpId="0" animBg="1"/>
      <p:bldP spid="1968" grpId="0" animBg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4"/>
          <p:cNvSpPr txBox="1">
            <a:spLocks noGrp="1"/>
          </p:cNvSpPr>
          <p:nvPr>
            <p:ph type="subTitle" idx="1"/>
          </p:nvPr>
        </p:nvSpPr>
        <p:spPr>
          <a:xfrm>
            <a:off x="5444280" y="1941541"/>
            <a:ext cx="3699720" cy="16754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/>
              <a:t>Designing </a:t>
            </a:r>
            <a:r>
              <a:rPr lang="en-GB" dirty="0" smtClean="0"/>
              <a:t>a comprehensive </a:t>
            </a:r>
          </a:p>
          <a:p>
            <a:pPr marL="0" lvl="0" indent="0"/>
            <a:r>
              <a:rPr lang="en-GB" dirty="0"/>
              <a:t> </a:t>
            </a:r>
            <a:r>
              <a:rPr lang="en-GB" dirty="0" smtClean="0"/>
              <a:t>   dashboard </a:t>
            </a:r>
            <a:r>
              <a:rPr lang="en-GB" dirty="0"/>
              <a:t>with pie and </a:t>
            </a:r>
            <a:r>
              <a:rPr lang="en-GB" dirty="0" smtClean="0"/>
              <a:t>  </a:t>
            </a:r>
          </a:p>
          <a:p>
            <a:pPr marL="0" lvl="0" indent="0"/>
            <a:r>
              <a:rPr lang="en-GB" dirty="0" smtClean="0"/>
              <a:t>       geodemographic plots </a:t>
            </a:r>
          </a:p>
          <a:p>
            <a:pPr marL="0" lvl="0" indent="0"/>
            <a:r>
              <a:rPr lang="en-GB" dirty="0"/>
              <a:t> </a:t>
            </a:r>
            <a:r>
              <a:rPr lang="en-GB" dirty="0" smtClean="0"/>
              <a:t>        to state useful </a:t>
            </a:r>
            <a:r>
              <a:rPr lang="en-US" dirty="0" smtClean="0"/>
              <a:t>insights</a:t>
            </a:r>
          </a:p>
          <a:p>
            <a:pPr marL="0" lvl="0" indent="0"/>
            <a:r>
              <a:rPr lang="en-US" dirty="0" smtClean="0"/>
              <a:t>           as what is the highest  </a:t>
            </a:r>
          </a:p>
          <a:p>
            <a:pPr marL="0" lvl="0" indent="0"/>
            <a:r>
              <a:rPr lang="en-US" dirty="0"/>
              <a:t> </a:t>
            </a:r>
            <a:r>
              <a:rPr lang="en-US" dirty="0" smtClean="0"/>
              <a:t>            country in </a:t>
            </a:r>
            <a:r>
              <a:rPr lang="en-US" b="1" dirty="0" smtClean="0"/>
              <a:t>Testing </a:t>
            </a:r>
            <a:r>
              <a:rPr lang="en-US" b="1" dirty="0"/>
              <a:t>R</a:t>
            </a:r>
            <a:r>
              <a:rPr lang="en-US" b="1" dirty="0" smtClean="0"/>
              <a:t>ate</a:t>
            </a:r>
            <a:endParaRPr lang="en-GB" b="1" dirty="0"/>
          </a:p>
        </p:txBody>
      </p:sp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xfrm>
            <a:off x="944985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Business Insights</a:t>
            </a:r>
            <a:endParaRPr dirty="0"/>
          </a:p>
        </p:txBody>
      </p:sp>
      <p:cxnSp>
        <p:nvCxnSpPr>
          <p:cNvPr id="2115" name="Google Shape;2115;p6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117" name="Google Shape;2117;p64"/>
          <p:cNvGrpSpPr/>
          <p:nvPr/>
        </p:nvGrpSpPr>
        <p:grpSpPr>
          <a:xfrm>
            <a:off x="149156" y="1057072"/>
            <a:ext cx="5194571" cy="3599234"/>
            <a:chOff x="238125" y="1973675"/>
            <a:chExt cx="2558775" cy="1951825"/>
          </a:xfrm>
        </p:grpSpPr>
        <p:sp>
          <p:nvSpPr>
            <p:cNvPr id="2118" name="Google Shape;2118;p64"/>
            <p:cNvSpPr/>
            <p:nvPr/>
          </p:nvSpPr>
          <p:spPr>
            <a:xfrm>
              <a:off x="325550" y="2055000"/>
              <a:ext cx="2386075" cy="1459975"/>
            </a:xfrm>
            <a:custGeom>
              <a:avLst/>
              <a:gdLst/>
              <a:ahLst/>
              <a:cxnLst/>
              <a:rect l="l" t="t" r="r" b="b"/>
              <a:pathLst>
                <a:path w="95443" h="58399" extrusionOk="0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4"/>
            <p:cNvSpPr/>
            <p:nvPr/>
          </p:nvSpPr>
          <p:spPr>
            <a:xfrm>
              <a:off x="1075325" y="3589700"/>
              <a:ext cx="884075" cy="335800"/>
            </a:xfrm>
            <a:custGeom>
              <a:avLst/>
              <a:gdLst/>
              <a:ahLst/>
              <a:cxnLst/>
              <a:rect l="l" t="t" r="r" b="b"/>
              <a:pathLst>
                <a:path w="35363" h="13432" extrusionOk="0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4"/>
            <p:cNvSpPr/>
            <p:nvPr/>
          </p:nvSpPr>
          <p:spPr>
            <a:xfrm>
              <a:off x="238125" y="1973675"/>
              <a:ext cx="2558775" cy="1623600"/>
            </a:xfrm>
            <a:custGeom>
              <a:avLst/>
              <a:gdLst/>
              <a:ahLst/>
              <a:cxnLst/>
              <a:rect l="l" t="t" r="r" b="b"/>
              <a:pathLst>
                <a:path w="102351" h="64944" extrusionOk="0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4"/>
            <p:cNvSpPr/>
            <p:nvPr/>
          </p:nvSpPr>
          <p:spPr>
            <a:xfrm>
              <a:off x="255425" y="1991200"/>
              <a:ext cx="2524175" cy="1588500"/>
            </a:xfrm>
            <a:custGeom>
              <a:avLst/>
              <a:gdLst/>
              <a:ahLst/>
              <a:cxnLst/>
              <a:rect l="l" t="t" r="r" b="b"/>
              <a:pathLst>
                <a:path w="100967" h="63540" extrusionOk="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4"/>
            <p:cNvSpPr/>
            <p:nvPr/>
          </p:nvSpPr>
          <p:spPr>
            <a:xfrm>
              <a:off x="1091150" y="3888075"/>
              <a:ext cx="856825" cy="25"/>
            </a:xfrm>
            <a:custGeom>
              <a:avLst/>
              <a:gdLst/>
              <a:ahLst/>
              <a:cxnLst/>
              <a:rect l="l" t="t" r="r" b="b"/>
              <a:pathLst>
                <a:path w="34273" h="1" extrusionOk="0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4"/>
            <p:cNvSpPr/>
            <p:nvPr/>
          </p:nvSpPr>
          <p:spPr>
            <a:xfrm>
              <a:off x="1091125" y="3881600"/>
              <a:ext cx="856850" cy="12925"/>
            </a:xfrm>
            <a:custGeom>
              <a:avLst/>
              <a:gdLst/>
              <a:ahLst/>
              <a:cxnLst/>
              <a:rect l="l" t="t" r="r" b="b"/>
              <a:pathLst>
                <a:path w="34274" h="517" extrusionOk="0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40" y="1225712"/>
            <a:ext cx="4852583" cy="2738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1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1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4"/>
          <p:cNvSpPr txBox="1">
            <a:spLocks noGrp="1"/>
          </p:cNvSpPr>
          <p:nvPr>
            <p:ph type="subTitle" idx="1"/>
          </p:nvPr>
        </p:nvSpPr>
        <p:spPr>
          <a:xfrm>
            <a:off x="5336956" y="1958671"/>
            <a:ext cx="4189665" cy="16203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 smtClean="0"/>
              <a:t>Implenting an </a:t>
            </a:r>
            <a:r>
              <a:rPr lang="en-GB" dirty="0" smtClean="0"/>
              <a:t>automated </a:t>
            </a:r>
          </a:p>
          <a:p>
            <a:pPr marL="0" lvl="0" indent="0"/>
            <a:r>
              <a:rPr lang="en-GB" dirty="0"/>
              <a:t> </a:t>
            </a:r>
            <a:r>
              <a:rPr lang="en-GB" dirty="0" smtClean="0"/>
              <a:t>   pipeline workflow </a:t>
            </a:r>
          </a:p>
          <a:p>
            <a:pPr marL="0" lvl="0" indent="0"/>
            <a:r>
              <a:rPr lang="en-GB" dirty="0"/>
              <a:t> </a:t>
            </a:r>
            <a:r>
              <a:rPr lang="en-GB" dirty="0" smtClean="0"/>
              <a:t>       from ingestion </a:t>
            </a:r>
            <a:r>
              <a:rPr lang="en-GB" dirty="0"/>
              <a:t>till </a:t>
            </a:r>
            <a:r>
              <a:rPr lang="en-GB" dirty="0" smtClean="0"/>
              <a:t> </a:t>
            </a:r>
          </a:p>
          <a:p>
            <a:pPr marL="0" lvl="0" indent="0"/>
            <a:r>
              <a:rPr lang="en-GB" dirty="0"/>
              <a:t> </a:t>
            </a:r>
            <a:r>
              <a:rPr lang="en-GB" dirty="0" smtClean="0"/>
              <a:t>              visualization </a:t>
            </a:r>
            <a:r>
              <a:rPr lang="en-GB" dirty="0"/>
              <a:t>for </a:t>
            </a:r>
            <a:endParaRPr lang="en-GB" dirty="0" smtClean="0"/>
          </a:p>
          <a:p>
            <a:pPr marL="0" lvl="0" indent="0"/>
            <a:r>
              <a:rPr lang="en-GB" dirty="0"/>
              <a:t> </a:t>
            </a:r>
            <a:r>
              <a:rPr lang="en-GB" dirty="0" smtClean="0"/>
              <a:t>                   COVID dataset</a:t>
            </a:r>
          </a:p>
          <a:p>
            <a:pPr marL="0" lvl="0" indent="0"/>
            <a:endParaRPr lang="en-GB" dirty="0" smtClean="0"/>
          </a:p>
        </p:txBody>
      </p:sp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Business Insights</a:t>
            </a:r>
            <a:endParaRPr dirty="0"/>
          </a:p>
        </p:txBody>
      </p:sp>
      <p:cxnSp>
        <p:nvCxnSpPr>
          <p:cNvPr id="2115" name="Google Shape;2115;p6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117" name="Google Shape;2117;p64"/>
          <p:cNvGrpSpPr/>
          <p:nvPr/>
        </p:nvGrpSpPr>
        <p:grpSpPr>
          <a:xfrm>
            <a:off x="0" y="1147864"/>
            <a:ext cx="5220511" cy="3534383"/>
            <a:chOff x="238125" y="1973675"/>
            <a:chExt cx="2558775" cy="1951825"/>
          </a:xfrm>
        </p:grpSpPr>
        <p:sp>
          <p:nvSpPr>
            <p:cNvPr id="2118" name="Google Shape;2118;p64"/>
            <p:cNvSpPr/>
            <p:nvPr/>
          </p:nvSpPr>
          <p:spPr>
            <a:xfrm>
              <a:off x="325550" y="2055000"/>
              <a:ext cx="2386075" cy="1459975"/>
            </a:xfrm>
            <a:custGeom>
              <a:avLst/>
              <a:gdLst/>
              <a:ahLst/>
              <a:cxnLst/>
              <a:rect l="l" t="t" r="r" b="b"/>
              <a:pathLst>
                <a:path w="95443" h="58399" extrusionOk="0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4"/>
            <p:cNvSpPr/>
            <p:nvPr/>
          </p:nvSpPr>
          <p:spPr>
            <a:xfrm>
              <a:off x="1075325" y="3589700"/>
              <a:ext cx="884075" cy="335800"/>
            </a:xfrm>
            <a:custGeom>
              <a:avLst/>
              <a:gdLst/>
              <a:ahLst/>
              <a:cxnLst/>
              <a:rect l="l" t="t" r="r" b="b"/>
              <a:pathLst>
                <a:path w="35363" h="13432" extrusionOk="0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4"/>
            <p:cNvSpPr/>
            <p:nvPr/>
          </p:nvSpPr>
          <p:spPr>
            <a:xfrm>
              <a:off x="238125" y="1973675"/>
              <a:ext cx="2558775" cy="1623600"/>
            </a:xfrm>
            <a:custGeom>
              <a:avLst/>
              <a:gdLst/>
              <a:ahLst/>
              <a:cxnLst/>
              <a:rect l="l" t="t" r="r" b="b"/>
              <a:pathLst>
                <a:path w="102351" h="64944" extrusionOk="0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4"/>
            <p:cNvSpPr/>
            <p:nvPr/>
          </p:nvSpPr>
          <p:spPr>
            <a:xfrm>
              <a:off x="255425" y="1991200"/>
              <a:ext cx="2524175" cy="1588500"/>
            </a:xfrm>
            <a:custGeom>
              <a:avLst/>
              <a:gdLst/>
              <a:ahLst/>
              <a:cxnLst/>
              <a:rect l="l" t="t" r="r" b="b"/>
              <a:pathLst>
                <a:path w="100967" h="63540" extrusionOk="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4"/>
            <p:cNvSpPr/>
            <p:nvPr/>
          </p:nvSpPr>
          <p:spPr>
            <a:xfrm>
              <a:off x="1091150" y="3888075"/>
              <a:ext cx="856825" cy="25"/>
            </a:xfrm>
            <a:custGeom>
              <a:avLst/>
              <a:gdLst/>
              <a:ahLst/>
              <a:cxnLst/>
              <a:rect l="l" t="t" r="r" b="b"/>
              <a:pathLst>
                <a:path w="34273" h="1" extrusionOk="0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4"/>
            <p:cNvSpPr/>
            <p:nvPr/>
          </p:nvSpPr>
          <p:spPr>
            <a:xfrm>
              <a:off x="1091125" y="3881600"/>
              <a:ext cx="856850" cy="12925"/>
            </a:xfrm>
            <a:custGeom>
              <a:avLst/>
              <a:gdLst/>
              <a:ahLst/>
              <a:cxnLst/>
              <a:rect l="l" t="t" r="r" b="b"/>
              <a:pathLst>
                <a:path w="34274" h="517" extrusionOk="0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68" y="1295128"/>
            <a:ext cx="4884271" cy="269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43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Up Arrow Callout 12"/>
          <p:cNvSpPr/>
          <p:nvPr/>
        </p:nvSpPr>
        <p:spPr>
          <a:xfrm>
            <a:off x="503582" y="747506"/>
            <a:ext cx="1535560" cy="90132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80137" tIns="220472" rIns="180137" bIns="220472" numCol="1" spcCol="1270" anchor="ctr" anchorCtr="0">
            <a:noAutofit/>
          </a:bodyPr>
          <a:lstStyle/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100" kern="1200" dirty="0"/>
          </a:p>
        </p:txBody>
      </p:sp>
      <p:grpSp>
        <p:nvGrpSpPr>
          <p:cNvPr id="72" name="Group 71"/>
          <p:cNvGrpSpPr/>
          <p:nvPr/>
        </p:nvGrpSpPr>
        <p:grpSpPr>
          <a:xfrm>
            <a:off x="2013201" y="3299931"/>
            <a:ext cx="6931449" cy="480723"/>
            <a:chOff x="2532856" y="2746895"/>
            <a:chExt cx="7598568" cy="901592"/>
          </a:xfrm>
        </p:grpSpPr>
        <p:sp>
          <p:nvSpPr>
            <p:cNvPr id="73" name="Rectangle 72"/>
            <p:cNvSpPr/>
            <p:nvPr/>
          </p:nvSpPr>
          <p:spPr>
            <a:xfrm>
              <a:off x="2532856" y="2746895"/>
              <a:ext cx="7598568" cy="901592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4" name="Rectangle 73"/>
            <p:cNvSpPr/>
            <p:nvPr/>
          </p:nvSpPr>
          <p:spPr>
            <a:xfrm>
              <a:off x="2532856" y="2746895"/>
              <a:ext cx="7598568" cy="90159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4135" tIns="266700" rIns="154135" bIns="266700" numCol="1" spcCol="1270" anchor="ctr" anchorCtr="0">
              <a:noAutofit/>
            </a:bodyPr>
            <a:lstStyle/>
            <a:p>
              <a:pPr lvl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 smtClean="0"/>
                <a:t>Transform the data using HQL and hive commands to create tables for each stage with their characteristics.</a:t>
              </a:r>
              <a:endParaRPr lang="en-US" sz="1800" kern="1200" dirty="0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2039142" y="2398693"/>
            <a:ext cx="6879569" cy="458832"/>
            <a:chOff x="2532856" y="1373770"/>
            <a:chExt cx="7598568" cy="901321"/>
          </a:xfrm>
        </p:grpSpPr>
        <p:sp>
          <p:nvSpPr>
            <p:cNvPr id="76" name="Rectangle 75"/>
            <p:cNvSpPr/>
            <p:nvPr/>
          </p:nvSpPr>
          <p:spPr>
            <a:xfrm>
              <a:off x="2532856" y="1373770"/>
              <a:ext cx="7598568" cy="901321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7" name="Rectangle 76"/>
            <p:cNvSpPr/>
            <p:nvPr/>
          </p:nvSpPr>
          <p:spPr>
            <a:xfrm>
              <a:off x="2532856" y="1373770"/>
              <a:ext cx="7598568" cy="90132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4135" tIns="266700" rIns="154135" bIns="266700" numCol="1" spcCol="1270" anchor="ctr" anchorCtr="0">
              <a:noAutofit/>
            </a:bodyPr>
            <a:lstStyle/>
            <a:p>
              <a:pPr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 smtClean="0"/>
                <a:t>Load the data extracted to make the Staging, Partitioning, </a:t>
              </a:r>
              <a:r>
                <a:rPr lang="en-US" sz="1800" kern="1200" dirty="0" err="1" smtClean="0"/>
                <a:t>Final_Output</a:t>
              </a:r>
              <a:r>
                <a:rPr lang="en-US" sz="1800" kern="1200" dirty="0" smtClean="0"/>
                <a:t> stages.</a:t>
              </a:r>
              <a:endParaRPr lang="en-US" sz="1800" kern="1200" dirty="0"/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2039142" y="1385808"/>
            <a:ext cx="6879569" cy="526037"/>
            <a:chOff x="2532856" y="0"/>
            <a:chExt cx="7598568" cy="901321"/>
          </a:xfrm>
        </p:grpSpPr>
        <p:sp>
          <p:nvSpPr>
            <p:cNvPr id="82" name="Rectangle 81"/>
            <p:cNvSpPr/>
            <p:nvPr/>
          </p:nvSpPr>
          <p:spPr>
            <a:xfrm>
              <a:off x="2532856" y="0"/>
              <a:ext cx="7598568" cy="901321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3" name="Rectangle 82"/>
            <p:cNvSpPr/>
            <p:nvPr/>
          </p:nvSpPr>
          <p:spPr>
            <a:xfrm>
              <a:off x="2532856" y="0"/>
              <a:ext cx="7598568" cy="90132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4135" tIns="266700" rIns="154135" bIns="266700" numCol="1" spcCol="1270" anchor="ctr" anchorCtr="0">
              <a:noAutofit/>
            </a:bodyPr>
            <a:lstStyle/>
            <a:p>
              <a:pPr lvl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 smtClean="0"/>
                <a:t>Extract data from covid-19 csv file.</a:t>
              </a:r>
              <a:endParaRPr lang="en-US" sz="1800" kern="1200" dirty="0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351180" y="1343117"/>
            <a:ext cx="1687961" cy="955002"/>
            <a:chOff x="0" y="0"/>
            <a:chExt cx="2532856" cy="1386649"/>
          </a:xfrm>
        </p:grpSpPr>
        <p:sp>
          <p:nvSpPr>
            <p:cNvPr id="85" name="Up Arrow Callout 84"/>
            <p:cNvSpPr/>
            <p:nvPr/>
          </p:nvSpPr>
          <p:spPr>
            <a:xfrm rot="10800000">
              <a:off x="0" y="0"/>
              <a:ext cx="2532856" cy="1386649"/>
            </a:xfrm>
            <a:prstGeom prst="upArrowCallout">
              <a:avLst>
                <a:gd name="adj1" fmla="val 5000"/>
                <a:gd name="adj2" fmla="val 10000"/>
                <a:gd name="adj3" fmla="val 15000"/>
                <a:gd name="adj4" fmla="val 64977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6" name="Up Arrow Callout 12"/>
            <p:cNvSpPr/>
            <p:nvPr/>
          </p:nvSpPr>
          <p:spPr>
            <a:xfrm>
              <a:off x="0" y="0"/>
              <a:ext cx="2532856" cy="90132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0137" tIns="220472" rIns="180137" bIns="220472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200" kern="1200" dirty="0" smtClean="0"/>
                <a:t>Extract</a:t>
              </a:r>
              <a:endParaRPr lang="en-US" sz="2200" kern="1200" dirty="0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351180" y="2350323"/>
            <a:ext cx="1687961" cy="841454"/>
            <a:chOff x="0" y="1372466"/>
            <a:chExt cx="2532856" cy="1386649"/>
          </a:xfrm>
        </p:grpSpPr>
        <p:sp>
          <p:nvSpPr>
            <p:cNvPr id="88" name="Up Arrow Callout 87"/>
            <p:cNvSpPr/>
            <p:nvPr/>
          </p:nvSpPr>
          <p:spPr>
            <a:xfrm rot="10800000">
              <a:off x="0" y="1372466"/>
              <a:ext cx="2532856" cy="1386649"/>
            </a:xfrm>
            <a:prstGeom prst="upArrowCallout">
              <a:avLst>
                <a:gd name="adj1" fmla="val 5000"/>
                <a:gd name="adj2" fmla="val 10000"/>
                <a:gd name="adj3" fmla="val 15000"/>
                <a:gd name="adj4" fmla="val 64977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9" name="Up Arrow Callout 8"/>
            <p:cNvSpPr/>
            <p:nvPr/>
          </p:nvSpPr>
          <p:spPr>
            <a:xfrm>
              <a:off x="0" y="1372466"/>
              <a:ext cx="2532854" cy="9370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0137" tIns="220472" rIns="180137" bIns="220472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200" kern="1200" dirty="0" smtClean="0"/>
                <a:t>Load</a:t>
              </a:r>
              <a:endParaRPr lang="en-US" sz="2200" kern="12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1987262" y="4219603"/>
            <a:ext cx="6931449" cy="447062"/>
            <a:chOff x="2532856" y="2746895"/>
            <a:chExt cx="7598568" cy="901592"/>
          </a:xfrm>
        </p:grpSpPr>
        <p:sp>
          <p:nvSpPr>
            <p:cNvPr id="91" name="Rectangle 90"/>
            <p:cNvSpPr/>
            <p:nvPr/>
          </p:nvSpPr>
          <p:spPr>
            <a:xfrm>
              <a:off x="2532856" y="2746895"/>
              <a:ext cx="7598568" cy="901592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2" name="Rectangle 91"/>
            <p:cNvSpPr/>
            <p:nvPr/>
          </p:nvSpPr>
          <p:spPr>
            <a:xfrm>
              <a:off x="2532856" y="2746895"/>
              <a:ext cx="7598568" cy="90159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4135" tIns="266700" rIns="154135" bIns="266700" numCol="1" spcCol="1270" anchor="ctr" anchorCtr="0">
              <a:noAutofit/>
            </a:bodyPr>
            <a:lstStyle/>
            <a:p>
              <a:pPr lvl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 smtClean="0"/>
                <a:t>Automate these ETL process</a:t>
              </a:r>
              <a:r>
                <a:rPr lang="en-US" sz="1800" kern="1200" dirty="0"/>
                <a:t> </a:t>
              </a:r>
              <a:r>
                <a:rPr lang="en-US" sz="1800" kern="1200" dirty="0" smtClean="0"/>
                <a:t>to be used for any desired csv file.</a:t>
              </a:r>
              <a:endParaRPr lang="en-US" sz="1800" kern="1200" dirty="0"/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299300" y="4183935"/>
            <a:ext cx="1687963" cy="518398"/>
            <a:chOff x="0" y="2745597"/>
            <a:chExt cx="2532856" cy="901592"/>
          </a:xfrm>
        </p:grpSpPr>
        <p:sp>
          <p:nvSpPr>
            <p:cNvPr id="94" name="Rectangle 93"/>
            <p:cNvSpPr/>
            <p:nvPr/>
          </p:nvSpPr>
          <p:spPr>
            <a:xfrm>
              <a:off x="0" y="2745597"/>
              <a:ext cx="2532856" cy="901592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5" name="Rectangle 94"/>
            <p:cNvSpPr/>
            <p:nvPr/>
          </p:nvSpPr>
          <p:spPr>
            <a:xfrm>
              <a:off x="0" y="2745597"/>
              <a:ext cx="2532856" cy="90159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0137" tIns="220472" rIns="180137" bIns="220472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200" kern="1200" dirty="0" smtClean="0"/>
                <a:t>Automate</a:t>
              </a:r>
              <a:endParaRPr lang="en-US" sz="2200" kern="1200" dirty="0"/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299301" y="3266249"/>
            <a:ext cx="1687961" cy="843214"/>
            <a:chOff x="0" y="0"/>
            <a:chExt cx="2532856" cy="1386649"/>
          </a:xfrm>
        </p:grpSpPr>
        <p:sp>
          <p:nvSpPr>
            <p:cNvPr id="100" name="Up Arrow Callout 99"/>
            <p:cNvSpPr/>
            <p:nvPr/>
          </p:nvSpPr>
          <p:spPr>
            <a:xfrm rot="10800000">
              <a:off x="0" y="0"/>
              <a:ext cx="2532856" cy="1386649"/>
            </a:xfrm>
            <a:prstGeom prst="upArrowCallout">
              <a:avLst>
                <a:gd name="adj1" fmla="val 5000"/>
                <a:gd name="adj2" fmla="val 10000"/>
                <a:gd name="adj3" fmla="val 15000"/>
                <a:gd name="adj4" fmla="val 64977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1" name="Up Arrow Callout 12"/>
            <p:cNvSpPr/>
            <p:nvPr/>
          </p:nvSpPr>
          <p:spPr>
            <a:xfrm>
              <a:off x="0" y="0"/>
              <a:ext cx="2532856" cy="90132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0137" tIns="220472" rIns="180137" bIns="220472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200" kern="1200" dirty="0"/>
                <a:t>Transform</a:t>
              </a:r>
            </a:p>
          </p:txBody>
        </p:sp>
      </p:grpSp>
      <p:sp>
        <p:nvSpPr>
          <p:cNvPr id="102" name="Google Shape;2114;p64"/>
          <p:cNvSpPr txBox="1">
            <a:spLocks/>
          </p:cNvSpPr>
          <p:nvPr/>
        </p:nvSpPr>
        <p:spPr>
          <a:xfrm>
            <a:off x="814866" y="401717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Technical Insights</a:t>
            </a:r>
            <a:endPara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03" name="Google Shape;2115;p64"/>
          <p:cNvCxnSpPr/>
          <p:nvPr/>
        </p:nvCxnSpPr>
        <p:spPr>
          <a:xfrm>
            <a:off x="814866" y="431202"/>
            <a:ext cx="3011346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23452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805964" y="1380907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3454658" y="2196154"/>
            <a:ext cx="2226763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Replication</a:t>
            </a:r>
            <a:endParaRPr dirty="0"/>
          </a:p>
        </p:txBody>
      </p:sp>
      <p:sp>
        <p:nvSpPr>
          <p:cNvPr id="180" name="Google Shape;180;p40"/>
          <p:cNvSpPr txBox="1">
            <a:spLocks noGrp="1"/>
          </p:cNvSpPr>
          <p:nvPr>
            <p:ph type="subTitle" idx="1"/>
          </p:nvPr>
        </p:nvSpPr>
        <p:spPr>
          <a:xfrm>
            <a:off x="3238843" y="2753899"/>
            <a:ext cx="2743197" cy="9273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After many </a:t>
            </a:r>
            <a:r>
              <a:rPr lang="en-US" dirty="0" err="1" smtClean="0"/>
              <a:t>excutions</a:t>
            </a:r>
            <a:r>
              <a:rPr lang="en-US" dirty="0" smtClean="0"/>
              <a:t> for </a:t>
            </a:r>
            <a:r>
              <a:rPr lang="en-US" dirty="0" err="1" smtClean="0"/>
              <a:t>hql</a:t>
            </a:r>
            <a:r>
              <a:rPr lang="en-US" dirty="0" smtClean="0"/>
              <a:t> script you might want to delete the created tables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</a:t>
            </a:r>
            <a:r>
              <a:rPr lang="en-US" dirty="0" smtClean="0"/>
              <a:t>o avoid row replicas</a:t>
            </a:r>
            <a:endParaRPr dirty="0"/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2"/>
          </p:nvPr>
        </p:nvSpPr>
        <p:spPr>
          <a:xfrm>
            <a:off x="6282659" y="2225782"/>
            <a:ext cx="2512116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Permission Denied</a:t>
            </a:r>
            <a:endParaRPr dirty="0"/>
          </a:p>
        </p:txBody>
      </p:sp>
      <p:sp>
        <p:nvSpPr>
          <p:cNvPr id="182" name="Google Shape;182;p40"/>
          <p:cNvSpPr txBox="1">
            <a:spLocks noGrp="1"/>
          </p:cNvSpPr>
          <p:nvPr>
            <p:ph type="subTitle" idx="3"/>
          </p:nvPr>
        </p:nvSpPr>
        <p:spPr>
          <a:xfrm>
            <a:off x="6448938" y="2688067"/>
            <a:ext cx="2265600" cy="933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While running a shell script you might face some permissions error</a:t>
            </a:r>
            <a:endParaRPr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909723" y="2225782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Cloudera VM</a:t>
            </a:r>
            <a:endParaRPr dirty="0"/>
          </a:p>
        </p:txBody>
      </p:sp>
      <p:sp>
        <p:nvSpPr>
          <p:cNvPr id="184" name="Google Shape;184;p40"/>
          <p:cNvSpPr txBox="1">
            <a:spLocks noGrp="1"/>
          </p:cNvSpPr>
          <p:nvPr>
            <p:ph type="subTitle" idx="5"/>
          </p:nvPr>
        </p:nvSpPr>
        <p:spPr>
          <a:xfrm>
            <a:off x="693161" y="2766939"/>
            <a:ext cx="2345677" cy="7285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 smtClean="0"/>
              <a:t>Cloudera’s 2.1 and lower versions </a:t>
            </a:r>
            <a:r>
              <a:rPr lang="en" dirty="0"/>
              <a:t>comptavilty </a:t>
            </a:r>
            <a:r>
              <a:rPr lang="en" dirty="0" smtClean="0"/>
              <a:t>issues</a:t>
            </a:r>
            <a:endParaRPr dirty="0"/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xfrm>
            <a:off x="3581243" y="1380907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6" name="Google Shape;186;p40"/>
          <p:cNvSpPr txBox="1">
            <a:spLocks noGrp="1"/>
          </p:cNvSpPr>
          <p:nvPr>
            <p:ph type="title" idx="8"/>
          </p:nvPr>
        </p:nvSpPr>
        <p:spPr>
          <a:xfrm>
            <a:off x="6428352" y="1380907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87" name="Google Shape;187;p40"/>
          <p:cNvCxnSpPr/>
          <p:nvPr/>
        </p:nvCxnSpPr>
        <p:spPr>
          <a:xfrm>
            <a:off x="1640864" y="2156367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4416143" y="2140106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/>
          <p:nvPr/>
        </p:nvCxnSpPr>
        <p:spPr>
          <a:xfrm>
            <a:off x="7263252" y="2146708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5" name="Google Shape;2115;p64"/>
          <p:cNvCxnSpPr/>
          <p:nvPr/>
        </p:nvCxnSpPr>
        <p:spPr>
          <a:xfrm>
            <a:off x="1005530" y="318788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6" name="Google Shape;2114;p64"/>
          <p:cNvSpPr txBox="1">
            <a:spLocks/>
          </p:cNvSpPr>
          <p:nvPr/>
        </p:nvSpPr>
        <p:spPr>
          <a:xfrm>
            <a:off x="926753" y="318788"/>
            <a:ext cx="2841777" cy="861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 smtClean="0"/>
              <a:t>Problems </a:t>
            </a:r>
            <a:r>
              <a:rPr lang="en-GB" dirty="0"/>
              <a:t>&amp; how to solve </a:t>
            </a:r>
            <a:r>
              <a:rPr lang="en-GB" dirty="0" smtClean="0"/>
              <a:t>them</a:t>
            </a:r>
            <a:endParaRPr lang="en-GB" dirty="0"/>
          </a:p>
        </p:txBody>
      </p:sp>
      <p:sp>
        <p:nvSpPr>
          <p:cNvPr id="2" name="Down Arrow 1"/>
          <p:cNvSpPr/>
          <p:nvPr/>
        </p:nvSpPr>
        <p:spPr>
          <a:xfrm>
            <a:off x="1752509" y="3621107"/>
            <a:ext cx="226979" cy="2594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Down Arrow 17"/>
          <p:cNvSpPr/>
          <p:nvPr/>
        </p:nvSpPr>
        <p:spPr>
          <a:xfrm>
            <a:off x="4468346" y="3730281"/>
            <a:ext cx="226979" cy="2594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Down Arrow 18"/>
          <p:cNvSpPr/>
          <p:nvPr/>
        </p:nvSpPr>
        <p:spPr>
          <a:xfrm>
            <a:off x="7479282" y="3711859"/>
            <a:ext cx="226979" cy="2594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Google Shape;184;p40"/>
          <p:cNvSpPr txBox="1">
            <a:spLocks/>
          </p:cNvSpPr>
          <p:nvPr/>
        </p:nvSpPr>
        <p:spPr>
          <a:xfrm>
            <a:off x="564781" y="3989685"/>
            <a:ext cx="2474057" cy="802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 smtClean="0"/>
              <a:t>Update VM to 5.4.2.0 or any higher versions</a:t>
            </a:r>
          </a:p>
          <a:p>
            <a:pPr marL="0" indent="0"/>
            <a:r>
              <a:rPr lang="en-US" dirty="0" smtClean="0"/>
              <a:t>(recommended)</a:t>
            </a:r>
          </a:p>
        </p:txBody>
      </p:sp>
      <p:sp>
        <p:nvSpPr>
          <p:cNvPr id="21" name="Google Shape;184;p40"/>
          <p:cNvSpPr txBox="1">
            <a:spLocks/>
          </p:cNvSpPr>
          <p:nvPr/>
        </p:nvSpPr>
        <p:spPr>
          <a:xfrm>
            <a:off x="3146101" y="3999030"/>
            <a:ext cx="2825382" cy="949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 smtClean="0"/>
              <a:t>Delete </a:t>
            </a:r>
            <a:r>
              <a:rPr lang="en-GB" dirty="0" smtClean="0"/>
              <a:t>COVID_HDFS_LZ,</a:t>
            </a:r>
          </a:p>
          <a:p>
            <a:pPr marL="0" indent="0"/>
            <a:r>
              <a:rPr lang="en-GB" dirty="0" err="1" smtClean="0"/>
              <a:t>COVID_HDFS_LZ_Partioned</a:t>
            </a:r>
            <a:endParaRPr lang="en-GB" dirty="0"/>
          </a:p>
          <a:p>
            <a:pPr marL="0" indent="0"/>
            <a:r>
              <a:rPr lang="en-US" dirty="0" smtClean="0"/>
              <a:t>and </a:t>
            </a:r>
            <a:r>
              <a:rPr lang="en-US" dirty="0" err="1" smtClean="0"/>
              <a:t>Final_Output</a:t>
            </a:r>
            <a:r>
              <a:rPr lang="en-US" dirty="0" smtClean="0"/>
              <a:t> folders then rerun script</a:t>
            </a:r>
            <a:endParaRPr lang="en-GB" dirty="0"/>
          </a:p>
        </p:txBody>
      </p:sp>
      <p:sp>
        <p:nvSpPr>
          <p:cNvPr id="22" name="Google Shape;184;p40"/>
          <p:cNvSpPr txBox="1">
            <a:spLocks/>
          </p:cNvSpPr>
          <p:nvPr/>
        </p:nvSpPr>
        <p:spPr>
          <a:xfrm>
            <a:off x="6304725" y="3943658"/>
            <a:ext cx="2490050" cy="776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GB" dirty="0" smtClean="0"/>
              <a:t>Use SUDO </a:t>
            </a:r>
            <a:r>
              <a:rPr lang="en-GB" dirty="0" err="1" smtClean="0"/>
              <a:t>chmod</a:t>
            </a:r>
            <a:r>
              <a:rPr lang="en-GB" dirty="0"/>
              <a:t> </a:t>
            </a:r>
            <a:r>
              <a:rPr lang="en-US" dirty="0" smtClean="0"/>
              <a:t>777 (</a:t>
            </a:r>
            <a:r>
              <a:rPr lang="en-US" dirty="0" err="1" smtClean="0"/>
              <a:t>Folder_Path</a:t>
            </a:r>
            <a:r>
              <a:rPr lang="en-US" dirty="0" smtClean="0"/>
              <a:t>) or</a:t>
            </a:r>
          </a:p>
          <a:p>
            <a:pPr marL="0" indent="0"/>
            <a:r>
              <a:rPr lang="en-US" dirty="0" smtClean="0"/>
              <a:t>Any relevant script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" grpId="0"/>
      <p:bldP spid="179" grpId="0"/>
      <p:bldP spid="180" grpId="0" build="p"/>
      <p:bldP spid="181" grpId="0"/>
      <p:bldP spid="182" grpId="0" build="p"/>
      <p:bldP spid="183" grpId="0"/>
      <p:bldP spid="184" grpId="0" build="p"/>
      <p:bldP spid="185" grpId="0"/>
      <p:bldP spid="186" grpId="0"/>
      <p:bldP spid="2" grpId="0" animBg="1"/>
      <p:bldP spid="18" grpId="0" animBg="1"/>
      <p:bldP spid="19" grpId="0" animBg="1"/>
      <p:bldP spid="20" grpId="0"/>
      <p:bldP spid="21" grpId="0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t="-9000" b="-9000"/>
          </a:stretch>
        </a:blip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7"/>
          <p:cNvSpPr txBox="1">
            <a:spLocks noGrp="1"/>
          </p:cNvSpPr>
          <p:nvPr>
            <p:ph type="title"/>
          </p:nvPr>
        </p:nvSpPr>
        <p:spPr>
          <a:xfrm>
            <a:off x="736965" y="474883"/>
            <a:ext cx="2746500" cy="25731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0000"/>
                </a:solidFill>
              </a:rPr>
              <a:t>ALL THESE INFECTED CASES ARE NOT JUST NUMBERS</a:t>
            </a:r>
            <a:endParaRPr dirty="0">
              <a:solidFill>
                <a:srgbClr val="FF0000"/>
              </a:solidFill>
            </a:endParaRPr>
          </a:p>
        </p:txBody>
      </p:sp>
      <p:cxnSp>
        <p:nvCxnSpPr>
          <p:cNvPr id="260" name="Google Shape;260;p47"/>
          <p:cNvCxnSpPr/>
          <p:nvPr/>
        </p:nvCxnSpPr>
        <p:spPr>
          <a:xfrm>
            <a:off x="720465" y="355613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Google Shape;2159;p68"/>
          <p:cNvSpPr txBox="1">
            <a:spLocks/>
          </p:cNvSpPr>
          <p:nvPr/>
        </p:nvSpPr>
        <p:spPr>
          <a:xfrm>
            <a:off x="5844776" y="1921483"/>
            <a:ext cx="2285432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 ExtraBold"/>
              <a:buNone/>
              <a:defRPr sz="30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 smtClean="0"/>
              <a:t>THANKS!</a:t>
            </a:r>
            <a:endParaRPr lang="en-GB" dirty="0"/>
          </a:p>
        </p:txBody>
      </p:sp>
      <p:cxnSp>
        <p:nvCxnSpPr>
          <p:cNvPr id="5" name="Google Shape;2161;p68"/>
          <p:cNvCxnSpPr/>
          <p:nvPr/>
        </p:nvCxnSpPr>
        <p:spPr>
          <a:xfrm>
            <a:off x="5413513" y="2499560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7" name="Google Shape;2159;p68"/>
          <p:cNvSpPr txBox="1">
            <a:spLocks/>
          </p:cNvSpPr>
          <p:nvPr/>
        </p:nvSpPr>
        <p:spPr>
          <a:xfrm>
            <a:off x="463826" y="3869634"/>
            <a:ext cx="4949687" cy="857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 ExtraBold"/>
              <a:buNone/>
              <a:defRPr sz="30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"/>
              <a:buNone/>
              <a:defRPr sz="4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 smtClean="0"/>
              <a:t>GitHub: https://github.com/Seif-R15/Covid_Analysis/ </a:t>
            </a:r>
            <a:endParaRPr lang="en-GB" sz="2000" dirty="0"/>
          </a:p>
        </p:txBody>
      </p:sp>
      <p:cxnSp>
        <p:nvCxnSpPr>
          <p:cNvPr id="8" name="Google Shape;2161;p68"/>
          <p:cNvCxnSpPr/>
          <p:nvPr/>
        </p:nvCxnSpPr>
        <p:spPr>
          <a:xfrm>
            <a:off x="1089480" y="4727558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743526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/>
      <p:bldP spid="4" grpId="0"/>
      <p:bldP spid="7" grpId="0"/>
    </p:bldLst>
  </p:timing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289</Words>
  <Application>Microsoft Office PowerPoint</Application>
  <PresentationFormat>On-screen Show (16:9)</PresentationFormat>
  <Paragraphs>68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Montserrat</vt:lpstr>
      <vt:lpstr>Arial</vt:lpstr>
      <vt:lpstr>Montserrat ExtraBold</vt:lpstr>
      <vt:lpstr>Montserrat ExtraLight</vt:lpstr>
      <vt:lpstr>Futuristic Background by Slidesgo</vt:lpstr>
      <vt:lpstr>COVID-19 ANALYSIS</vt:lpstr>
      <vt:lpstr>Exploring main parts of the project process</vt:lpstr>
      <vt:lpstr>A TIMELINE FOR STEPS COVERED </vt:lpstr>
      <vt:lpstr>Business Insights</vt:lpstr>
      <vt:lpstr>Business Insights</vt:lpstr>
      <vt:lpstr>PowerPoint Presentation</vt:lpstr>
      <vt:lpstr>01</vt:lpstr>
      <vt:lpstr>ALL THESE INFECTED CASES ARE NOT JUST NUMBERS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ANALYSIS</dc:title>
  <dc:creator>Seif</dc:creator>
  <cp:lastModifiedBy>Microsoft account</cp:lastModifiedBy>
  <cp:revision>33</cp:revision>
  <dcterms:modified xsi:type="dcterms:W3CDTF">2024-04-08T14:30:29Z</dcterms:modified>
</cp:coreProperties>
</file>